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986B195-62D3-439F-AF8A-B0F8AB0C0B31}" type="datetimeFigureOut">
              <a:rPr lang="en-US" smtClean="0"/>
              <a:pPr/>
              <a:t>10/23/2014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7CD356-9E6C-4DA7-8ECE-0C6614BDD090}"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86B195-62D3-439F-AF8A-B0F8AB0C0B31}" type="datetimeFigureOut">
              <a:rPr lang="en-US" smtClean="0"/>
              <a:pPr/>
              <a:t>10/23/2014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7CD356-9E6C-4DA7-8ECE-0C6614BDD09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86B195-62D3-439F-AF8A-B0F8AB0C0B31}" type="datetimeFigureOut">
              <a:rPr lang="en-US" smtClean="0"/>
              <a:pPr/>
              <a:t>10/23/2014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7CD356-9E6C-4DA7-8ECE-0C6614BDD09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86B195-62D3-439F-AF8A-B0F8AB0C0B31}" type="datetimeFigureOut">
              <a:rPr lang="en-US" smtClean="0"/>
              <a:pPr/>
              <a:t>10/23/2014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7CD356-9E6C-4DA7-8ECE-0C6614BDD09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86B195-62D3-439F-AF8A-B0F8AB0C0B31}" type="datetimeFigureOut">
              <a:rPr lang="en-US" smtClean="0"/>
              <a:pPr/>
              <a:t>10/23/2014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7CD356-9E6C-4DA7-8ECE-0C6614BDD090}"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986B195-62D3-439F-AF8A-B0F8AB0C0B31}" type="datetimeFigureOut">
              <a:rPr lang="en-US" smtClean="0"/>
              <a:pPr/>
              <a:t>10/23/2014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7CD356-9E6C-4DA7-8ECE-0C6614BDD09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86B195-62D3-439F-AF8A-B0F8AB0C0B31}" type="datetimeFigureOut">
              <a:rPr lang="en-US" smtClean="0"/>
              <a:pPr/>
              <a:t>10/23/2014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7CD356-9E6C-4DA7-8ECE-0C6614BDD090}"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86B195-62D3-439F-AF8A-B0F8AB0C0B31}" type="datetimeFigureOut">
              <a:rPr lang="en-US" smtClean="0"/>
              <a:pPr/>
              <a:t>10/23/2014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7CD356-9E6C-4DA7-8ECE-0C6614BDD09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86B195-62D3-439F-AF8A-B0F8AB0C0B31}" type="datetimeFigureOut">
              <a:rPr lang="en-US" smtClean="0"/>
              <a:pPr/>
              <a:t>10/23/2014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7CD356-9E6C-4DA7-8ECE-0C6614BDD09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86B195-62D3-439F-AF8A-B0F8AB0C0B31}" type="datetimeFigureOut">
              <a:rPr lang="en-US" smtClean="0"/>
              <a:pPr/>
              <a:t>10/23/2014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7CD356-9E6C-4DA7-8ECE-0C6614BDD090}"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86B195-62D3-439F-AF8A-B0F8AB0C0B31}" type="datetimeFigureOut">
              <a:rPr lang="en-US" smtClean="0"/>
              <a:pPr/>
              <a:t>10/23/2014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7CD356-9E6C-4DA7-8ECE-0C6614BDD09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9986B195-62D3-439F-AF8A-B0F8AB0C0B31}" type="datetimeFigureOut">
              <a:rPr lang="en-US" smtClean="0"/>
              <a:pPr/>
              <a:t>10/23/2014</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3C7CD356-9E6C-4DA7-8ECE-0C6614BDD09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Math Booklet</a:t>
            </a:r>
            <a:endParaRPr lang="en-US" dirty="0"/>
          </a:p>
        </p:txBody>
      </p:sp>
      <p:sp>
        <p:nvSpPr>
          <p:cNvPr id="3" name="Subtitle 2"/>
          <p:cNvSpPr>
            <a:spLocks noGrp="1"/>
          </p:cNvSpPr>
          <p:nvPr>
            <p:ph type="subTitle" idx="1"/>
          </p:nvPr>
        </p:nvSpPr>
        <p:spPr/>
        <p:txBody>
          <a:bodyPr/>
          <a:lstStyle/>
          <a:p>
            <a:r>
              <a:rPr lang="en-US" dirty="0" smtClean="0"/>
              <a:t>Use the information on the following slides to create your own math booklet that can be used on the math quiz and throughout the year.</a:t>
            </a:r>
            <a:endParaRPr lang="en-US" dirty="0"/>
          </a:p>
        </p:txBody>
      </p:sp>
    </p:spTree>
    <p:extLst>
      <p:ext uri="{BB962C8B-B14F-4D97-AF65-F5344CB8AC3E}">
        <p14:creationId xmlns:p14="http://schemas.microsoft.com/office/powerpoint/2010/main" val="26803040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5791200" cy="990600"/>
          </a:xfrm>
        </p:spPr>
        <p:txBody>
          <a:bodyPr/>
          <a:lstStyle/>
          <a:p>
            <a:r>
              <a:rPr lang="en-US" dirty="0" smtClean="0"/>
              <a:t>Front Cover/Back Cover</a:t>
            </a:r>
            <a:endParaRPr lang="en-US" dirty="0"/>
          </a:p>
        </p:txBody>
      </p:sp>
      <p:sp>
        <p:nvSpPr>
          <p:cNvPr id="3" name="Content Placeholder 2"/>
          <p:cNvSpPr>
            <a:spLocks noGrp="1"/>
          </p:cNvSpPr>
          <p:nvPr>
            <p:ph idx="1"/>
          </p:nvPr>
        </p:nvSpPr>
        <p:spPr>
          <a:xfrm>
            <a:off x="457200" y="1600200"/>
            <a:ext cx="8382000" cy="4876800"/>
          </a:xfrm>
        </p:spPr>
        <p:txBody>
          <a:bodyPr/>
          <a:lstStyle/>
          <a:p>
            <a:r>
              <a:rPr lang="en-US" dirty="0" smtClean="0"/>
              <a:t>At a minimum, write your name on the front cover</a:t>
            </a:r>
          </a:p>
          <a:p>
            <a:r>
              <a:rPr lang="en-US" dirty="0" smtClean="0"/>
              <a:t>After we are done with the inside of the booklet, you may go back and decorate the front </a:t>
            </a:r>
            <a:r>
              <a:rPr lang="en-US" dirty="0" smtClean="0"/>
              <a:t>cover. </a:t>
            </a:r>
          </a:p>
          <a:p>
            <a:r>
              <a:rPr lang="en-US" dirty="0" smtClean="0"/>
              <a:t>As </a:t>
            </a:r>
            <a:r>
              <a:rPr lang="en-US" dirty="0" smtClean="0"/>
              <a:t>always,  “Be Appropriate”</a:t>
            </a:r>
            <a:endParaRPr lang="en-US" dirty="0"/>
          </a:p>
        </p:txBody>
      </p:sp>
      <p:sp>
        <p:nvSpPr>
          <p:cNvPr id="4" name="Rectangle 3"/>
          <p:cNvSpPr/>
          <p:nvPr/>
        </p:nvSpPr>
        <p:spPr>
          <a:xfrm>
            <a:off x="3124200" y="3581400"/>
            <a:ext cx="2057400" cy="27432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r>
              <a:rPr lang="en-US" dirty="0" err="1" smtClean="0">
                <a:solidFill>
                  <a:schemeClr val="tx1">
                    <a:lumMod val="90000"/>
                    <a:lumOff val="10000"/>
                  </a:schemeClr>
                </a:solidFill>
              </a:rPr>
              <a:t>Pav’s</a:t>
            </a:r>
            <a:r>
              <a:rPr lang="en-US" dirty="0" smtClean="0">
                <a:solidFill>
                  <a:schemeClr val="tx1">
                    <a:lumMod val="90000"/>
                    <a:lumOff val="10000"/>
                  </a:schemeClr>
                </a:solidFill>
              </a:rPr>
              <a:t> Math Booklet</a:t>
            </a:r>
            <a:endParaRPr lang="en-US" dirty="0">
              <a:solidFill>
                <a:schemeClr val="tx1">
                  <a:lumMod val="90000"/>
                  <a:lumOff val="10000"/>
                </a:schemeClr>
              </a:solidFill>
            </a:endParaRPr>
          </a:p>
        </p:txBody>
      </p:sp>
      <p:pic>
        <p:nvPicPr>
          <p:cNvPr id="6" name="il_fi" descr="http://www.blurtit.com/var/question/q/q3/q37/q374/q3743/q3743012_1057216_4139ruler.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6600" y="3962400"/>
            <a:ext cx="1752600" cy="1524000"/>
          </a:xfrm>
          <a:prstGeom prst="rect">
            <a:avLst/>
          </a:prstGeom>
          <a:noFill/>
          <a:ln>
            <a:noFill/>
          </a:ln>
        </p:spPr>
      </p:pic>
      <p:sp>
        <p:nvSpPr>
          <p:cNvPr id="5" name="TextBox 4"/>
          <p:cNvSpPr txBox="1"/>
          <p:nvPr/>
        </p:nvSpPr>
        <p:spPr>
          <a:xfrm rot="19565466">
            <a:off x="3143713" y="4207337"/>
            <a:ext cx="1576312" cy="400110"/>
          </a:xfrm>
          <a:prstGeom prst="rect">
            <a:avLst/>
          </a:prstGeom>
          <a:noFill/>
        </p:spPr>
        <p:txBody>
          <a:bodyPr wrap="square" rtlCol="0">
            <a:spAutoFit/>
          </a:bodyPr>
          <a:lstStyle/>
          <a:p>
            <a:r>
              <a:rPr lang="en-US" sz="2000" dirty="0" smtClean="0">
                <a:solidFill>
                  <a:schemeClr val="tx2">
                    <a:lumMod val="75000"/>
                  </a:schemeClr>
                </a:solidFill>
              </a:rPr>
              <a:t>Math Rules!</a:t>
            </a:r>
            <a:endParaRPr lang="en-US" sz="2000" dirty="0">
              <a:solidFill>
                <a:schemeClr val="tx2">
                  <a:lumMod val="75000"/>
                </a:schemeClr>
              </a:solidFill>
            </a:endParaRPr>
          </a:p>
        </p:txBody>
      </p:sp>
    </p:spTree>
    <p:extLst>
      <p:ext uri="{BB962C8B-B14F-4D97-AF65-F5344CB8AC3E}">
        <p14:creationId xmlns:p14="http://schemas.microsoft.com/office/powerpoint/2010/main" val="37474783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Metric System </a:t>
            </a:r>
            <a:r>
              <a:rPr lang="en-US" sz="2700" dirty="0" smtClean="0"/>
              <a:t>(Page 1, </a:t>
            </a:r>
            <a:r>
              <a:rPr lang="en-US" sz="2700" dirty="0"/>
              <a:t>Inside Front Cover </a:t>
            </a:r>
            <a:r>
              <a:rPr lang="en-US" sz="2700" dirty="0" smtClean="0"/>
              <a:t>)</a:t>
            </a:r>
            <a:endParaRPr lang="en-US" sz="2700" dirty="0"/>
          </a:p>
        </p:txBody>
      </p:sp>
      <p:sp>
        <p:nvSpPr>
          <p:cNvPr id="3" name="Content Placeholder 2"/>
          <p:cNvSpPr>
            <a:spLocks noGrp="1"/>
          </p:cNvSpPr>
          <p:nvPr>
            <p:ph idx="1"/>
          </p:nvPr>
        </p:nvSpPr>
        <p:spPr>
          <a:xfrm>
            <a:off x="457200" y="1447800"/>
            <a:ext cx="8229600" cy="4876800"/>
          </a:xfrm>
        </p:spPr>
        <p:txBody>
          <a:bodyPr/>
          <a:lstStyle/>
          <a:p>
            <a:r>
              <a:rPr lang="en-US" dirty="0" smtClean="0"/>
              <a:t>Use this space for the metric scale, Kilo- through </a:t>
            </a:r>
            <a:r>
              <a:rPr lang="en-US" dirty="0" err="1" smtClean="0"/>
              <a:t>milli</a:t>
            </a:r>
            <a:r>
              <a:rPr lang="en-US" dirty="0" smtClean="0"/>
              <a:t>-, and two conversion examples.</a:t>
            </a:r>
          </a:p>
          <a:p>
            <a:pPr lvl="1"/>
            <a:r>
              <a:rPr lang="en-US" dirty="0" smtClean="0"/>
              <a:t>Suggestions:</a:t>
            </a:r>
          </a:p>
          <a:p>
            <a:pPr lvl="2"/>
            <a:r>
              <a:rPr lang="en-US" dirty="0" smtClean="0"/>
              <a:t>Turn the page side-ways so that you can comfortable fit the scale.</a:t>
            </a:r>
          </a:p>
          <a:p>
            <a:pPr lvl="2"/>
            <a:r>
              <a:rPr lang="en-US" dirty="0" smtClean="0"/>
              <a:t>Write the whole prefix and underline the letter (or letters	in the case of </a:t>
            </a:r>
            <a:r>
              <a:rPr lang="en-US" dirty="0" err="1" smtClean="0"/>
              <a:t>deka</a:t>
            </a:r>
            <a:r>
              <a:rPr lang="en-US" dirty="0" smtClean="0"/>
              <a:t>-) that would be used with any base unit.</a:t>
            </a:r>
          </a:p>
          <a:p>
            <a:pPr lvl="2"/>
            <a:r>
              <a:rPr lang="en-US" dirty="0" smtClean="0"/>
              <a:t>One of your examples should be a conversion from a larger unit to a smaller unit and the other should be from a smaller unit to a larger unit.</a:t>
            </a:r>
            <a:endParaRPr lang="en-US" dirty="0"/>
          </a:p>
        </p:txBody>
      </p:sp>
      <p:sp>
        <p:nvSpPr>
          <p:cNvPr id="4" name="Rectangle 3"/>
          <p:cNvSpPr/>
          <p:nvPr/>
        </p:nvSpPr>
        <p:spPr>
          <a:xfrm>
            <a:off x="3581400" y="4343400"/>
            <a:ext cx="1905000" cy="2362200"/>
          </a:xfrm>
          <a:prstGeom prst="rect">
            <a:avLst/>
          </a:prstGeom>
          <a:solidFill>
            <a:schemeClr val="bg1">
              <a:lumMod val="85000"/>
            </a:schemeClr>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bwMode="auto">
          <a:xfrm rot="16200000">
            <a:off x="2705101" y="5219701"/>
            <a:ext cx="2362200" cy="609598"/>
            <a:chOff x="0" y="0"/>
            <a:chExt cx="4608" cy="1309"/>
          </a:xfrm>
        </p:grpSpPr>
        <p:pic>
          <p:nvPicPr>
            <p:cNvPr id="7"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84"/>
              <a:ext cx="4608" cy="3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Line 6"/>
            <p:cNvSpPr>
              <a:spLocks noChangeShapeType="1"/>
            </p:cNvSpPr>
            <p:nvPr/>
          </p:nvSpPr>
          <p:spPr bwMode="auto">
            <a:xfrm>
              <a:off x="912" y="912"/>
              <a:ext cx="264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a:lnSpc>
                  <a:spcPct val="115000"/>
                </a:lnSpc>
                <a:spcBef>
                  <a:spcPts val="0"/>
                </a:spcBef>
                <a:spcAft>
                  <a:spcPts val="1000"/>
                </a:spcAft>
              </a:pPr>
              <a:r>
                <a:rPr lang="en-US" sz="1100">
                  <a:effectLst/>
                  <a:latin typeface="Calibri"/>
                  <a:ea typeface="Times New Roman"/>
                  <a:cs typeface="Times New Roman"/>
                </a:rPr>
                <a:t> </a:t>
              </a:r>
              <a:endParaRPr lang="en-US" sz="1100">
                <a:effectLst/>
                <a:latin typeface="Calibri"/>
                <a:ea typeface="Calibri"/>
                <a:cs typeface="Times New Roman"/>
              </a:endParaRPr>
            </a:p>
          </p:txBody>
        </p:sp>
        <p:sp>
          <p:nvSpPr>
            <p:cNvPr id="9" name="Text Box 7"/>
            <p:cNvSpPr txBox="1">
              <a:spLocks noChangeArrowheads="1"/>
            </p:cNvSpPr>
            <p:nvPr/>
          </p:nvSpPr>
          <p:spPr bwMode="auto">
            <a:xfrm>
              <a:off x="1200" y="960"/>
              <a:ext cx="2208" cy="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oAutofit/>
            </a:bodyPr>
            <a:lstStyle/>
            <a:p>
              <a:pPr marL="0" marR="0">
                <a:spcBef>
                  <a:spcPts val="1200"/>
                </a:spcBef>
                <a:spcAft>
                  <a:spcPts val="0"/>
                </a:spcAft>
              </a:pPr>
              <a:endParaRPr lang="en-US" sz="1200" dirty="0">
                <a:effectLst/>
                <a:latin typeface="Times New Roman"/>
                <a:ea typeface="Times New Roman"/>
              </a:endParaRPr>
            </a:p>
          </p:txBody>
        </p:sp>
        <p:sp>
          <p:nvSpPr>
            <p:cNvPr id="10" name="Line 8"/>
            <p:cNvSpPr>
              <a:spLocks noChangeShapeType="1"/>
            </p:cNvSpPr>
            <p:nvPr/>
          </p:nvSpPr>
          <p:spPr bwMode="auto">
            <a:xfrm flipH="1">
              <a:off x="912" y="288"/>
              <a:ext cx="2544"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a:lnSpc>
                  <a:spcPct val="115000"/>
                </a:lnSpc>
                <a:spcBef>
                  <a:spcPts val="0"/>
                </a:spcBef>
                <a:spcAft>
                  <a:spcPts val="1000"/>
                </a:spcAft>
              </a:pPr>
              <a:r>
                <a:rPr lang="en-US" sz="1100">
                  <a:effectLst/>
                  <a:latin typeface="Calibri"/>
                  <a:ea typeface="Times New Roman"/>
                  <a:cs typeface="Times New Roman"/>
                </a:rPr>
                <a:t> </a:t>
              </a:r>
              <a:endParaRPr lang="en-US" sz="1100">
                <a:effectLst/>
                <a:latin typeface="Calibri"/>
                <a:ea typeface="Calibri"/>
                <a:cs typeface="Times New Roman"/>
              </a:endParaRPr>
            </a:p>
          </p:txBody>
        </p:sp>
        <p:sp>
          <p:nvSpPr>
            <p:cNvPr id="11" name="Text Box 9"/>
            <p:cNvSpPr txBox="1">
              <a:spLocks noChangeArrowheads="1"/>
            </p:cNvSpPr>
            <p:nvPr/>
          </p:nvSpPr>
          <p:spPr bwMode="auto">
            <a:xfrm>
              <a:off x="1200" y="0"/>
              <a:ext cx="2496" cy="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oAutofit/>
            </a:bodyPr>
            <a:lstStyle/>
            <a:p>
              <a:pPr marL="0" marR="0">
                <a:spcBef>
                  <a:spcPts val="1200"/>
                </a:spcBef>
                <a:spcAft>
                  <a:spcPts val="0"/>
                </a:spcAft>
              </a:pPr>
              <a:endParaRPr lang="en-US" sz="1200" dirty="0">
                <a:effectLst/>
                <a:latin typeface="Times New Roman"/>
                <a:ea typeface="Times New Roman"/>
              </a:endParaRPr>
            </a:p>
          </p:txBody>
        </p:sp>
      </p:grpSp>
      <p:sp>
        <p:nvSpPr>
          <p:cNvPr id="12" name="Text Box 7"/>
          <p:cNvSpPr txBox="1"/>
          <p:nvPr/>
        </p:nvSpPr>
        <p:spPr>
          <a:xfrm rot="16200000">
            <a:off x="3823653" y="5075475"/>
            <a:ext cx="1908175" cy="1021080"/>
          </a:xfrm>
          <a:prstGeom prst="rect">
            <a:avLst/>
          </a:prstGeom>
          <a:solidFill>
            <a:schemeClr val="bg1">
              <a:lumMod val="85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Convert 30cm to dekameters.</a:t>
            </a:r>
          </a:p>
          <a:p>
            <a:pPr marL="0" marR="0">
              <a:lnSpc>
                <a:spcPct val="115000"/>
              </a:lnSpc>
              <a:spcBef>
                <a:spcPts val="0"/>
              </a:spcBef>
              <a:spcAft>
                <a:spcPts val="1000"/>
              </a:spcAft>
            </a:pPr>
            <a:r>
              <a:rPr lang="en-US" sz="1100">
                <a:effectLst/>
                <a:ea typeface="Calibri"/>
                <a:cs typeface="Times New Roman"/>
              </a:rPr>
              <a:t> </a:t>
            </a:r>
          </a:p>
          <a:p>
            <a:pPr marL="0" marR="0">
              <a:lnSpc>
                <a:spcPct val="115000"/>
              </a:lnSpc>
              <a:spcBef>
                <a:spcPts val="0"/>
              </a:spcBef>
              <a:spcAft>
                <a:spcPts val="1000"/>
              </a:spcAft>
            </a:pPr>
            <a:r>
              <a:rPr lang="en-US" sz="1100">
                <a:effectLst/>
                <a:ea typeface="Calibri"/>
                <a:cs typeface="Times New Roman"/>
              </a:rPr>
              <a:t>Convert 1.5 km to decimeters.</a:t>
            </a:r>
          </a:p>
        </p:txBody>
      </p:sp>
      <p:sp>
        <p:nvSpPr>
          <p:cNvPr id="13" name="Rectangle 12"/>
          <p:cNvSpPr/>
          <p:nvPr/>
        </p:nvSpPr>
        <p:spPr>
          <a:xfrm>
            <a:off x="5486400" y="4343400"/>
            <a:ext cx="1905000" cy="2362200"/>
          </a:xfrm>
          <a:prstGeom prst="rect">
            <a:avLst/>
          </a:prstGeom>
          <a:solidFill>
            <a:schemeClr val="bg1">
              <a:lumMod val="85000"/>
            </a:schemeClr>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908011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Scientific Notation </a:t>
            </a:r>
            <a:r>
              <a:rPr lang="en-US" sz="3200" dirty="0" smtClean="0"/>
              <a:t>(Page 2)</a:t>
            </a:r>
            <a:endParaRPr lang="en-US" sz="3200" dirty="0"/>
          </a:p>
        </p:txBody>
      </p:sp>
      <p:sp>
        <p:nvSpPr>
          <p:cNvPr id="3" name="Content Placeholder 2"/>
          <p:cNvSpPr>
            <a:spLocks noGrp="1"/>
          </p:cNvSpPr>
          <p:nvPr>
            <p:ph idx="1"/>
          </p:nvPr>
        </p:nvSpPr>
        <p:spPr>
          <a:xfrm>
            <a:off x="457200" y="1600200"/>
            <a:ext cx="8229600" cy="1524000"/>
          </a:xfrm>
        </p:spPr>
        <p:txBody>
          <a:bodyPr>
            <a:normAutofit lnSpcReduction="10000"/>
          </a:bodyPr>
          <a:lstStyle/>
          <a:p>
            <a:r>
              <a:rPr lang="en-US" dirty="0" smtClean="0"/>
              <a:t>Use this page to show the proper form of a number written in scientific notation.  Include two examples for converting numbers in standard form to numbers written in scientific notation.</a:t>
            </a:r>
          </a:p>
        </p:txBody>
      </p:sp>
      <p:sp>
        <p:nvSpPr>
          <p:cNvPr id="4" name="TextBox 3"/>
          <p:cNvSpPr txBox="1"/>
          <p:nvPr/>
        </p:nvSpPr>
        <p:spPr>
          <a:xfrm>
            <a:off x="0" y="3124200"/>
            <a:ext cx="5105400" cy="3447098"/>
          </a:xfrm>
          <a:prstGeom prst="rect">
            <a:avLst/>
          </a:prstGeom>
          <a:noFill/>
        </p:spPr>
        <p:txBody>
          <a:bodyPr wrap="square" rtlCol="0">
            <a:spAutoFit/>
          </a:bodyPr>
          <a:lstStyle/>
          <a:p>
            <a:r>
              <a:rPr lang="en-US" sz="2000" dirty="0" smtClean="0"/>
              <a:t>Suggestions:</a:t>
            </a:r>
          </a:p>
          <a:p>
            <a:pPr marL="742950" lvl="1" indent="-285750">
              <a:buFont typeface="Arial" pitchFamily="34" charset="0"/>
              <a:buChar char="•"/>
            </a:pPr>
            <a:r>
              <a:rPr lang="en-US" sz="2000" dirty="0" smtClean="0"/>
              <a:t>Write a number in scientific notation and write the rules for the proper form</a:t>
            </a:r>
          </a:p>
          <a:p>
            <a:pPr marL="742950" lvl="1" indent="-285750">
              <a:buFont typeface="Arial" pitchFamily="34" charset="0"/>
              <a:buChar char="•"/>
            </a:pPr>
            <a:r>
              <a:rPr lang="en-US" sz="2000" dirty="0" smtClean="0"/>
              <a:t>Make sure that one of your examples shows how to write very small numbers in scientific notation (negative exponent) and one example shows how to write very large numbers in scientific notation (positive exponent)</a:t>
            </a:r>
            <a:endParaRPr lang="en-US" sz="2000" dirty="0"/>
          </a:p>
        </p:txBody>
      </p:sp>
      <p:sp>
        <p:nvSpPr>
          <p:cNvPr id="5" name="Rectangle 4"/>
          <p:cNvSpPr/>
          <p:nvPr/>
        </p:nvSpPr>
        <p:spPr>
          <a:xfrm>
            <a:off x="7086600" y="3733800"/>
            <a:ext cx="1905000" cy="2362200"/>
          </a:xfrm>
          <a:prstGeom prst="rect">
            <a:avLst/>
          </a:prstGeom>
          <a:solidFill>
            <a:schemeClr val="bg1">
              <a:lumMod val="85000"/>
            </a:schemeClr>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1"/>
                </a:solidFill>
              </a:rPr>
              <a:t>1.8 x 10</a:t>
            </a:r>
            <a:r>
              <a:rPr lang="en-US" baseline="30000" dirty="0" smtClean="0">
                <a:solidFill>
                  <a:schemeClr val="tx1"/>
                </a:solidFill>
              </a:rPr>
              <a:t>3</a:t>
            </a:r>
          </a:p>
          <a:p>
            <a:pPr algn="ctr"/>
            <a:r>
              <a:rPr lang="en-US" baseline="30000" dirty="0" smtClean="0">
                <a:solidFill>
                  <a:schemeClr val="tx1"/>
                </a:solidFill>
              </a:rPr>
              <a:t> Rules</a:t>
            </a:r>
            <a:endParaRPr lang="en-US" baseline="30000" dirty="0">
              <a:solidFill>
                <a:schemeClr val="tx1"/>
              </a:solidFill>
            </a:endParaRPr>
          </a:p>
          <a:p>
            <a:pPr algn="ctr"/>
            <a:endParaRPr lang="en-US" baseline="30000" dirty="0" smtClean="0">
              <a:solidFill>
                <a:schemeClr val="tx1"/>
              </a:solidFill>
            </a:endParaRPr>
          </a:p>
          <a:p>
            <a:pPr algn="ctr"/>
            <a:endParaRPr lang="en-US" baseline="30000" dirty="0">
              <a:solidFill>
                <a:schemeClr val="tx1"/>
              </a:solidFill>
            </a:endParaRPr>
          </a:p>
          <a:p>
            <a:pPr algn="ctr"/>
            <a:endParaRPr lang="en-US" baseline="30000" dirty="0" smtClean="0">
              <a:solidFill>
                <a:schemeClr val="tx1"/>
              </a:solidFill>
            </a:endParaRPr>
          </a:p>
          <a:p>
            <a:pPr algn="ctr"/>
            <a:r>
              <a:rPr lang="en-US" sz="1200" baseline="30000" dirty="0" smtClean="0">
                <a:solidFill>
                  <a:schemeClr val="tx1"/>
                </a:solidFill>
              </a:rPr>
              <a:t>Convert 0.0085 to scientific notation</a:t>
            </a:r>
          </a:p>
          <a:p>
            <a:pPr algn="ctr"/>
            <a:endParaRPr lang="en-US" sz="1200" baseline="30000" dirty="0">
              <a:solidFill>
                <a:schemeClr val="tx1"/>
              </a:solidFill>
            </a:endParaRPr>
          </a:p>
          <a:p>
            <a:pPr algn="ctr"/>
            <a:endParaRPr lang="en-US" sz="1200" baseline="30000" dirty="0" smtClean="0">
              <a:solidFill>
                <a:schemeClr val="tx1"/>
              </a:solidFill>
            </a:endParaRPr>
          </a:p>
          <a:p>
            <a:pPr algn="ctr"/>
            <a:endParaRPr lang="en-US" sz="1200" baseline="30000" dirty="0">
              <a:solidFill>
                <a:schemeClr val="tx1"/>
              </a:solidFill>
            </a:endParaRPr>
          </a:p>
          <a:p>
            <a:pPr algn="ctr"/>
            <a:endParaRPr lang="en-US" sz="1200" baseline="30000" dirty="0">
              <a:solidFill>
                <a:schemeClr val="tx1"/>
              </a:solidFill>
            </a:endParaRPr>
          </a:p>
          <a:p>
            <a:pPr algn="ctr"/>
            <a:r>
              <a:rPr lang="en-US" sz="1200" baseline="30000" dirty="0" smtClean="0">
                <a:solidFill>
                  <a:schemeClr val="tx1"/>
                </a:solidFill>
              </a:rPr>
              <a:t>Convert 125893 to scientific notation</a:t>
            </a:r>
          </a:p>
          <a:p>
            <a:pPr algn="ctr"/>
            <a:endParaRPr lang="en-US" sz="1200" baseline="30000" dirty="0">
              <a:solidFill>
                <a:schemeClr val="tx1"/>
              </a:solidFill>
            </a:endParaRPr>
          </a:p>
        </p:txBody>
      </p:sp>
      <p:sp>
        <p:nvSpPr>
          <p:cNvPr id="6" name="Rectangle 5"/>
          <p:cNvSpPr/>
          <p:nvPr/>
        </p:nvSpPr>
        <p:spPr>
          <a:xfrm>
            <a:off x="5181600" y="3733800"/>
            <a:ext cx="1905000" cy="2362200"/>
          </a:xfrm>
          <a:prstGeom prst="rect">
            <a:avLst/>
          </a:prstGeom>
          <a:solidFill>
            <a:schemeClr val="bg1">
              <a:lumMod val="85000"/>
            </a:schemeClr>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25427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Addition/Subtraction in Scientific Notation </a:t>
            </a:r>
            <a:r>
              <a:rPr lang="en-US" sz="2700" dirty="0" smtClean="0"/>
              <a:t>(Page 3)</a:t>
            </a:r>
            <a:endParaRPr lang="en-US" sz="2700" dirty="0"/>
          </a:p>
        </p:txBody>
      </p:sp>
      <p:sp>
        <p:nvSpPr>
          <p:cNvPr id="3" name="Content Placeholder 2"/>
          <p:cNvSpPr>
            <a:spLocks noGrp="1"/>
          </p:cNvSpPr>
          <p:nvPr>
            <p:ph idx="1"/>
          </p:nvPr>
        </p:nvSpPr>
        <p:spPr/>
        <p:txBody>
          <a:bodyPr/>
          <a:lstStyle/>
          <a:p>
            <a:r>
              <a:rPr lang="en-US" dirty="0" smtClean="0"/>
              <a:t>Use this page to write the method for adding and subtracting numbers written in scientific notation.  Include two examples, one for addition and one for subtraction.</a:t>
            </a:r>
            <a:endParaRPr lang="en-US" dirty="0"/>
          </a:p>
        </p:txBody>
      </p:sp>
      <p:sp>
        <p:nvSpPr>
          <p:cNvPr id="4" name="Rectangle 3"/>
          <p:cNvSpPr/>
          <p:nvPr/>
        </p:nvSpPr>
        <p:spPr>
          <a:xfrm>
            <a:off x="3124200" y="3429000"/>
            <a:ext cx="1905000" cy="2362200"/>
          </a:xfrm>
          <a:prstGeom prst="rect">
            <a:avLst/>
          </a:prstGeom>
          <a:solidFill>
            <a:schemeClr val="bg1">
              <a:lumMod val="85000"/>
            </a:schemeClr>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dirty="0" smtClean="0">
                <a:solidFill>
                  <a:schemeClr val="tx1"/>
                </a:solidFill>
              </a:rPr>
              <a:t>Addition and subtraction</a:t>
            </a:r>
          </a:p>
          <a:p>
            <a:pPr algn="ctr"/>
            <a:endParaRPr lang="en-US" sz="1200" baseline="30000" dirty="0" smtClean="0">
              <a:solidFill>
                <a:schemeClr val="tx1"/>
              </a:solidFill>
            </a:endParaRPr>
          </a:p>
          <a:p>
            <a:pPr algn="ctr"/>
            <a:r>
              <a:rPr lang="en-US" baseline="30000" dirty="0" smtClean="0">
                <a:solidFill>
                  <a:schemeClr val="tx1"/>
                </a:solidFill>
              </a:rPr>
              <a:t> Rules</a:t>
            </a:r>
            <a:endParaRPr lang="en-US" baseline="30000" dirty="0">
              <a:solidFill>
                <a:schemeClr val="tx1"/>
              </a:solidFill>
            </a:endParaRPr>
          </a:p>
          <a:p>
            <a:pPr algn="ctr"/>
            <a:endParaRPr lang="en-US" baseline="30000" dirty="0" smtClean="0">
              <a:solidFill>
                <a:schemeClr val="tx1"/>
              </a:solidFill>
            </a:endParaRPr>
          </a:p>
          <a:p>
            <a:pPr algn="ctr"/>
            <a:endParaRPr lang="en-US" baseline="30000" dirty="0">
              <a:solidFill>
                <a:schemeClr val="tx1"/>
              </a:solidFill>
            </a:endParaRPr>
          </a:p>
          <a:p>
            <a:pPr algn="ctr"/>
            <a:endParaRPr lang="en-US" baseline="30000" dirty="0" smtClean="0">
              <a:solidFill>
                <a:schemeClr val="tx1"/>
              </a:solidFill>
            </a:endParaRPr>
          </a:p>
          <a:p>
            <a:pPr algn="ctr"/>
            <a:r>
              <a:rPr lang="en-US" sz="1200" baseline="30000" dirty="0" smtClean="0">
                <a:solidFill>
                  <a:schemeClr val="tx1"/>
                </a:solidFill>
              </a:rPr>
              <a:t> </a:t>
            </a:r>
            <a:r>
              <a:rPr lang="en-US" sz="1000" dirty="0" smtClean="0">
                <a:solidFill>
                  <a:schemeClr val="tx1"/>
                </a:solidFill>
              </a:rPr>
              <a:t>1.26x10</a:t>
            </a:r>
            <a:r>
              <a:rPr lang="en-US" sz="1000" baseline="30000" dirty="0" smtClean="0">
                <a:solidFill>
                  <a:schemeClr val="tx1"/>
                </a:solidFill>
              </a:rPr>
              <a:t>4</a:t>
            </a:r>
            <a:r>
              <a:rPr lang="en-US" sz="1000" dirty="0" smtClean="0">
                <a:solidFill>
                  <a:schemeClr val="tx1"/>
                </a:solidFill>
              </a:rPr>
              <a:t> kg + 2.5x10</a:t>
            </a:r>
            <a:r>
              <a:rPr lang="en-US" sz="1000" baseline="30000" dirty="0" smtClean="0">
                <a:solidFill>
                  <a:schemeClr val="tx1"/>
                </a:solidFill>
              </a:rPr>
              <a:t>3</a:t>
            </a:r>
            <a:r>
              <a:rPr lang="en-US" sz="1000" dirty="0" smtClean="0">
                <a:solidFill>
                  <a:schemeClr val="tx1"/>
                </a:solidFill>
              </a:rPr>
              <a:t> kg </a:t>
            </a:r>
            <a:endParaRPr lang="en-US" sz="1000" baseline="30000" dirty="0" smtClean="0">
              <a:solidFill>
                <a:schemeClr val="tx1"/>
              </a:solidFill>
            </a:endParaRPr>
          </a:p>
          <a:p>
            <a:pPr algn="ctr"/>
            <a:endParaRPr lang="en-US" sz="1200" baseline="30000" dirty="0" smtClean="0">
              <a:solidFill>
                <a:schemeClr val="tx1"/>
              </a:solidFill>
            </a:endParaRPr>
          </a:p>
          <a:p>
            <a:pPr algn="ctr"/>
            <a:endParaRPr lang="en-US" sz="1200" baseline="30000" dirty="0">
              <a:solidFill>
                <a:schemeClr val="tx1"/>
              </a:solidFill>
            </a:endParaRPr>
          </a:p>
          <a:p>
            <a:pPr algn="ctr"/>
            <a:endParaRPr lang="en-US" sz="1200" baseline="30000" dirty="0" smtClean="0">
              <a:solidFill>
                <a:schemeClr val="tx1"/>
              </a:solidFill>
            </a:endParaRPr>
          </a:p>
          <a:p>
            <a:pPr algn="ctr"/>
            <a:endParaRPr lang="en-US" sz="1200" baseline="30000" dirty="0">
              <a:solidFill>
                <a:schemeClr val="tx1"/>
              </a:solidFill>
            </a:endParaRPr>
          </a:p>
          <a:p>
            <a:pPr algn="ctr"/>
            <a:endParaRPr lang="en-US" sz="1200" baseline="30000" dirty="0" smtClean="0">
              <a:solidFill>
                <a:schemeClr val="tx1"/>
              </a:solidFill>
            </a:endParaRPr>
          </a:p>
          <a:p>
            <a:pPr algn="ctr"/>
            <a:r>
              <a:rPr lang="en-US" sz="1000" dirty="0" smtClean="0">
                <a:solidFill>
                  <a:schemeClr val="tx1"/>
                </a:solidFill>
              </a:rPr>
              <a:t>1.26x10</a:t>
            </a:r>
            <a:r>
              <a:rPr lang="en-US" sz="1000" baseline="30000" dirty="0" smtClean="0">
                <a:solidFill>
                  <a:schemeClr val="tx1"/>
                </a:solidFill>
              </a:rPr>
              <a:t>4</a:t>
            </a:r>
            <a:r>
              <a:rPr lang="en-US" sz="1000" dirty="0" smtClean="0">
                <a:solidFill>
                  <a:schemeClr val="tx1"/>
                </a:solidFill>
              </a:rPr>
              <a:t> kg - 2.5x10</a:t>
            </a:r>
            <a:r>
              <a:rPr lang="en-US" sz="1000" baseline="30000" dirty="0" smtClean="0">
                <a:solidFill>
                  <a:schemeClr val="tx1"/>
                </a:solidFill>
              </a:rPr>
              <a:t>3</a:t>
            </a:r>
            <a:r>
              <a:rPr lang="en-US" sz="1000" dirty="0" smtClean="0">
                <a:solidFill>
                  <a:schemeClr val="tx1"/>
                </a:solidFill>
              </a:rPr>
              <a:t> kg</a:t>
            </a:r>
            <a:endParaRPr lang="en-US" sz="1000" baseline="30000" dirty="0">
              <a:solidFill>
                <a:schemeClr val="tx1"/>
              </a:solidFill>
            </a:endParaRPr>
          </a:p>
          <a:p>
            <a:pPr algn="ctr"/>
            <a:endParaRPr lang="en-US" sz="1200" baseline="30000" dirty="0" smtClean="0">
              <a:solidFill>
                <a:schemeClr val="tx1"/>
              </a:solidFill>
            </a:endParaRPr>
          </a:p>
          <a:p>
            <a:pPr algn="ctr"/>
            <a:endParaRPr lang="en-US" sz="1200" baseline="30000" dirty="0">
              <a:solidFill>
                <a:schemeClr val="tx1"/>
              </a:solidFill>
            </a:endParaRPr>
          </a:p>
          <a:p>
            <a:pPr algn="ctr"/>
            <a:endParaRPr lang="en-US" sz="1200" baseline="30000" dirty="0">
              <a:solidFill>
                <a:schemeClr val="tx1"/>
              </a:solidFill>
            </a:endParaRPr>
          </a:p>
          <a:p>
            <a:pPr algn="ctr"/>
            <a:endParaRPr lang="en-US" sz="1200" baseline="30000" dirty="0">
              <a:solidFill>
                <a:schemeClr val="tx1"/>
              </a:solidFill>
            </a:endParaRPr>
          </a:p>
        </p:txBody>
      </p:sp>
      <p:sp>
        <p:nvSpPr>
          <p:cNvPr id="5" name="Rectangle 4"/>
          <p:cNvSpPr/>
          <p:nvPr/>
        </p:nvSpPr>
        <p:spPr>
          <a:xfrm>
            <a:off x="5029200" y="3429000"/>
            <a:ext cx="1905000" cy="2362200"/>
          </a:xfrm>
          <a:prstGeom prst="rect">
            <a:avLst/>
          </a:prstGeom>
          <a:solidFill>
            <a:schemeClr val="bg1">
              <a:lumMod val="85000"/>
            </a:schemeClr>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752233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458200" cy="990600"/>
          </a:xfrm>
        </p:spPr>
        <p:txBody>
          <a:bodyPr>
            <a:normAutofit fontScale="90000"/>
          </a:bodyPr>
          <a:lstStyle/>
          <a:p>
            <a:r>
              <a:rPr lang="en-US" sz="3600" dirty="0" smtClean="0"/>
              <a:t>Multiplication/Division in Scientific Notation </a:t>
            </a:r>
            <a:r>
              <a:rPr lang="en-US" sz="2700" dirty="0" smtClean="0"/>
              <a:t>(Page 4)</a:t>
            </a:r>
            <a:endParaRPr lang="en-US" sz="2700" dirty="0"/>
          </a:p>
        </p:txBody>
      </p:sp>
      <p:sp>
        <p:nvSpPr>
          <p:cNvPr id="3" name="Content Placeholder 2"/>
          <p:cNvSpPr>
            <a:spLocks noGrp="1"/>
          </p:cNvSpPr>
          <p:nvPr>
            <p:ph idx="1"/>
          </p:nvPr>
        </p:nvSpPr>
        <p:spPr/>
        <p:txBody>
          <a:bodyPr/>
          <a:lstStyle/>
          <a:p>
            <a:r>
              <a:rPr lang="en-US" dirty="0" smtClean="0"/>
              <a:t>Use this page to write the method for multiplying and dividing numbers written in scientific notation.  Include two examples, one for multiplication and one for division.</a:t>
            </a:r>
            <a:endParaRPr lang="en-US" dirty="0"/>
          </a:p>
        </p:txBody>
      </p:sp>
      <p:sp>
        <p:nvSpPr>
          <p:cNvPr id="4" name="Rectangle 3"/>
          <p:cNvSpPr/>
          <p:nvPr/>
        </p:nvSpPr>
        <p:spPr>
          <a:xfrm>
            <a:off x="3124200" y="3429000"/>
            <a:ext cx="1981200" cy="2362200"/>
          </a:xfrm>
          <a:prstGeom prst="rect">
            <a:avLst/>
          </a:prstGeom>
          <a:solidFill>
            <a:schemeClr val="bg1">
              <a:lumMod val="85000"/>
            </a:schemeClr>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dirty="0" smtClean="0">
                <a:solidFill>
                  <a:schemeClr val="tx1"/>
                </a:solidFill>
              </a:rPr>
              <a:t>Multiplication and Division</a:t>
            </a:r>
          </a:p>
          <a:p>
            <a:pPr algn="ctr"/>
            <a:endParaRPr lang="en-US" sz="1200" baseline="30000" dirty="0" smtClean="0">
              <a:solidFill>
                <a:schemeClr val="tx1"/>
              </a:solidFill>
            </a:endParaRPr>
          </a:p>
          <a:p>
            <a:pPr algn="ctr"/>
            <a:r>
              <a:rPr lang="en-US" baseline="30000" dirty="0" smtClean="0">
                <a:solidFill>
                  <a:schemeClr val="tx1"/>
                </a:solidFill>
              </a:rPr>
              <a:t> Rules</a:t>
            </a:r>
            <a:endParaRPr lang="en-US" baseline="30000" dirty="0">
              <a:solidFill>
                <a:schemeClr val="tx1"/>
              </a:solidFill>
            </a:endParaRPr>
          </a:p>
          <a:p>
            <a:pPr algn="ctr"/>
            <a:endParaRPr lang="en-US" baseline="30000" dirty="0" smtClean="0">
              <a:solidFill>
                <a:schemeClr val="tx1"/>
              </a:solidFill>
            </a:endParaRPr>
          </a:p>
          <a:p>
            <a:pPr algn="ctr"/>
            <a:endParaRPr lang="en-US" baseline="30000" dirty="0">
              <a:solidFill>
                <a:schemeClr val="tx1"/>
              </a:solidFill>
            </a:endParaRPr>
          </a:p>
          <a:p>
            <a:pPr algn="ctr"/>
            <a:endParaRPr lang="en-US" baseline="30000" dirty="0" smtClean="0">
              <a:solidFill>
                <a:schemeClr val="tx1"/>
              </a:solidFill>
            </a:endParaRPr>
          </a:p>
          <a:p>
            <a:pPr algn="ctr"/>
            <a:r>
              <a:rPr lang="en-US" sz="1200" baseline="30000" dirty="0" smtClean="0">
                <a:solidFill>
                  <a:schemeClr val="tx1"/>
                </a:solidFill>
              </a:rPr>
              <a:t> </a:t>
            </a:r>
            <a:r>
              <a:rPr lang="en-US" sz="1000" dirty="0" smtClean="0">
                <a:solidFill>
                  <a:schemeClr val="tx1"/>
                </a:solidFill>
              </a:rPr>
              <a:t>(1.26x10</a:t>
            </a:r>
            <a:r>
              <a:rPr lang="en-US" sz="1000" baseline="30000" dirty="0" smtClean="0">
                <a:solidFill>
                  <a:schemeClr val="tx1"/>
                </a:solidFill>
              </a:rPr>
              <a:t>4</a:t>
            </a:r>
            <a:r>
              <a:rPr lang="en-US" sz="1000" dirty="0" smtClean="0">
                <a:solidFill>
                  <a:schemeClr val="tx1"/>
                </a:solidFill>
              </a:rPr>
              <a:t>)  ( 2.5x10</a:t>
            </a:r>
            <a:r>
              <a:rPr lang="en-US" sz="1000" baseline="30000" dirty="0" smtClean="0">
                <a:solidFill>
                  <a:schemeClr val="tx1"/>
                </a:solidFill>
              </a:rPr>
              <a:t>3</a:t>
            </a:r>
            <a:r>
              <a:rPr lang="en-US" sz="1000" dirty="0" smtClean="0">
                <a:solidFill>
                  <a:schemeClr val="tx1"/>
                </a:solidFill>
              </a:rPr>
              <a:t> ) </a:t>
            </a:r>
            <a:endParaRPr lang="en-US" sz="1000" baseline="30000" dirty="0" smtClean="0">
              <a:solidFill>
                <a:schemeClr val="tx1"/>
              </a:solidFill>
            </a:endParaRPr>
          </a:p>
          <a:p>
            <a:pPr algn="ctr"/>
            <a:endParaRPr lang="en-US" sz="1200" baseline="30000" dirty="0" smtClean="0">
              <a:solidFill>
                <a:schemeClr val="tx1"/>
              </a:solidFill>
            </a:endParaRPr>
          </a:p>
          <a:p>
            <a:pPr algn="ctr"/>
            <a:endParaRPr lang="en-US" sz="1200" baseline="30000" dirty="0">
              <a:solidFill>
                <a:schemeClr val="tx1"/>
              </a:solidFill>
            </a:endParaRPr>
          </a:p>
          <a:p>
            <a:pPr algn="ctr"/>
            <a:endParaRPr lang="en-US" sz="1200" baseline="30000" dirty="0" smtClean="0">
              <a:solidFill>
                <a:schemeClr val="tx1"/>
              </a:solidFill>
            </a:endParaRPr>
          </a:p>
          <a:p>
            <a:pPr algn="ctr"/>
            <a:endParaRPr lang="en-US" sz="1200" baseline="30000" dirty="0">
              <a:solidFill>
                <a:schemeClr val="tx1"/>
              </a:solidFill>
            </a:endParaRPr>
          </a:p>
          <a:p>
            <a:pPr algn="ctr"/>
            <a:endParaRPr lang="en-US" sz="1200" baseline="30000" dirty="0" smtClean="0">
              <a:solidFill>
                <a:schemeClr val="tx1"/>
              </a:solidFill>
            </a:endParaRPr>
          </a:p>
          <a:p>
            <a:pPr algn="ctr"/>
            <a:r>
              <a:rPr lang="en-US" sz="1000" dirty="0" smtClean="0">
                <a:solidFill>
                  <a:schemeClr val="tx1"/>
                </a:solidFill>
              </a:rPr>
              <a:t>1.26x10</a:t>
            </a:r>
            <a:r>
              <a:rPr lang="en-US" sz="1000" baseline="30000" dirty="0" smtClean="0">
                <a:solidFill>
                  <a:schemeClr val="tx1"/>
                </a:solidFill>
              </a:rPr>
              <a:t>4</a:t>
            </a:r>
            <a:r>
              <a:rPr lang="en-US" sz="1000" dirty="0" smtClean="0">
                <a:solidFill>
                  <a:schemeClr val="tx1"/>
                </a:solidFill>
              </a:rPr>
              <a:t>  </a:t>
            </a:r>
          </a:p>
          <a:p>
            <a:pPr algn="ctr"/>
            <a:r>
              <a:rPr lang="en-US" sz="1000" dirty="0" smtClean="0">
                <a:solidFill>
                  <a:schemeClr val="tx1"/>
                </a:solidFill>
              </a:rPr>
              <a:t> 2.5x10</a:t>
            </a:r>
            <a:r>
              <a:rPr lang="en-US" sz="1000" baseline="30000" dirty="0" smtClean="0">
                <a:solidFill>
                  <a:schemeClr val="tx1"/>
                </a:solidFill>
              </a:rPr>
              <a:t>3</a:t>
            </a:r>
            <a:r>
              <a:rPr lang="en-US" sz="1000" dirty="0" smtClean="0">
                <a:solidFill>
                  <a:schemeClr val="tx1"/>
                </a:solidFill>
              </a:rPr>
              <a:t> </a:t>
            </a:r>
            <a:endParaRPr lang="en-US" sz="1000" baseline="30000" dirty="0">
              <a:solidFill>
                <a:schemeClr val="tx1"/>
              </a:solidFill>
            </a:endParaRPr>
          </a:p>
          <a:p>
            <a:pPr algn="ctr"/>
            <a:endParaRPr lang="en-US" sz="1200" baseline="30000" dirty="0" smtClean="0">
              <a:solidFill>
                <a:schemeClr val="tx1"/>
              </a:solidFill>
            </a:endParaRPr>
          </a:p>
          <a:p>
            <a:pPr algn="ctr"/>
            <a:endParaRPr lang="en-US" sz="1200" baseline="30000" dirty="0">
              <a:solidFill>
                <a:schemeClr val="tx1"/>
              </a:solidFill>
            </a:endParaRPr>
          </a:p>
          <a:p>
            <a:pPr algn="ctr"/>
            <a:endParaRPr lang="en-US" sz="1200" baseline="30000" dirty="0">
              <a:solidFill>
                <a:schemeClr val="tx1"/>
              </a:solidFill>
            </a:endParaRPr>
          </a:p>
          <a:p>
            <a:pPr algn="ctr"/>
            <a:endParaRPr lang="en-US" sz="1200" baseline="30000" dirty="0">
              <a:solidFill>
                <a:schemeClr val="tx1"/>
              </a:solidFill>
            </a:endParaRPr>
          </a:p>
        </p:txBody>
      </p:sp>
      <p:cxnSp>
        <p:nvCxnSpPr>
          <p:cNvPr id="6" name="Straight Connector 5"/>
          <p:cNvCxnSpPr/>
          <p:nvPr/>
        </p:nvCxnSpPr>
        <p:spPr>
          <a:xfrm>
            <a:off x="3810000" y="5410200"/>
            <a:ext cx="609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1219200" y="3429000"/>
            <a:ext cx="1905000" cy="2362200"/>
          </a:xfrm>
          <a:prstGeom prst="rect">
            <a:avLst/>
          </a:prstGeom>
          <a:solidFill>
            <a:schemeClr val="bg1">
              <a:lumMod val="85000"/>
            </a:schemeClr>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04689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Dimensional Analysis </a:t>
            </a:r>
            <a:r>
              <a:rPr lang="en-US" sz="2800" dirty="0" smtClean="0"/>
              <a:t>(pages 5 and 6)</a:t>
            </a:r>
            <a:endParaRPr lang="en-US" sz="2800" dirty="0"/>
          </a:p>
        </p:txBody>
      </p:sp>
      <p:sp>
        <p:nvSpPr>
          <p:cNvPr id="3" name="Content Placeholder 2"/>
          <p:cNvSpPr>
            <a:spLocks noGrp="1"/>
          </p:cNvSpPr>
          <p:nvPr>
            <p:ph idx="1"/>
          </p:nvPr>
        </p:nvSpPr>
        <p:spPr/>
        <p:txBody>
          <a:bodyPr/>
          <a:lstStyle/>
          <a:p>
            <a:r>
              <a:rPr lang="en-US" dirty="0" smtClean="0"/>
              <a:t>On page 5, write the method for converting measurements using dimensional analysis.</a:t>
            </a:r>
          </a:p>
          <a:p>
            <a:r>
              <a:rPr lang="en-US" dirty="0" smtClean="0"/>
              <a:t>On page 6, proved two examples of measurements converted using dimensional analysis</a:t>
            </a:r>
            <a:endParaRPr lang="en-US" dirty="0"/>
          </a:p>
        </p:txBody>
      </p:sp>
      <p:sp>
        <p:nvSpPr>
          <p:cNvPr id="4" name="Rectangle 3"/>
          <p:cNvSpPr/>
          <p:nvPr/>
        </p:nvSpPr>
        <p:spPr>
          <a:xfrm>
            <a:off x="2590800" y="3581400"/>
            <a:ext cx="1981200" cy="2362200"/>
          </a:xfrm>
          <a:prstGeom prst="rect">
            <a:avLst/>
          </a:prstGeom>
          <a:solidFill>
            <a:schemeClr val="bg1">
              <a:lumMod val="85000"/>
            </a:schemeClr>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dirty="0" smtClean="0">
                <a:solidFill>
                  <a:schemeClr val="tx1"/>
                </a:solidFill>
              </a:rPr>
              <a:t>Dimensional Analysis</a:t>
            </a:r>
          </a:p>
          <a:p>
            <a:pPr algn="ctr"/>
            <a:r>
              <a:rPr lang="en-US" sz="1200" dirty="0" smtClean="0">
                <a:solidFill>
                  <a:schemeClr val="tx1"/>
                </a:solidFill>
              </a:rPr>
              <a:t>Method</a:t>
            </a:r>
            <a:endParaRPr lang="en-US" dirty="0">
              <a:solidFill>
                <a:schemeClr val="tx1"/>
              </a:solidFill>
            </a:endParaRPr>
          </a:p>
          <a:p>
            <a:pPr algn="ctr"/>
            <a:endParaRPr lang="en-US" baseline="30000" dirty="0" smtClean="0">
              <a:solidFill>
                <a:schemeClr val="tx1"/>
              </a:solidFill>
            </a:endParaRPr>
          </a:p>
          <a:p>
            <a:pPr algn="ctr"/>
            <a:endParaRPr lang="en-US" sz="1600" baseline="30000" dirty="0" smtClean="0">
              <a:solidFill>
                <a:schemeClr val="tx1"/>
              </a:solidFill>
            </a:endParaRPr>
          </a:p>
          <a:p>
            <a:r>
              <a:rPr lang="en-US" sz="1600" baseline="30000" dirty="0" smtClean="0">
                <a:solidFill>
                  <a:schemeClr val="tx1"/>
                </a:solidFill>
              </a:rPr>
              <a:t>1. </a:t>
            </a:r>
          </a:p>
          <a:p>
            <a:r>
              <a:rPr lang="en-US" sz="1600" baseline="30000" dirty="0" smtClean="0">
                <a:solidFill>
                  <a:schemeClr val="tx1"/>
                </a:solidFill>
              </a:rPr>
              <a:t>2. </a:t>
            </a:r>
          </a:p>
          <a:p>
            <a:r>
              <a:rPr lang="en-US" sz="1600" baseline="30000" dirty="0" smtClean="0">
                <a:solidFill>
                  <a:schemeClr val="tx1"/>
                </a:solidFill>
              </a:rPr>
              <a:t>3. </a:t>
            </a:r>
          </a:p>
          <a:p>
            <a:r>
              <a:rPr lang="en-US" sz="1600" baseline="30000" dirty="0" smtClean="0">
                <a:solidFill>
                  <a:schemeClr val="tx1"/>
                </a:solidFill>
              </a:rPr>
              <a:t>4. </a:t>
            </a:r>
          </a:p>
          <a:p>
            <a:pPr algn="ctr"/>
            <a:endParaRPr lang="en-US" sz="1200" baseline="30000" dirty="0">
              <a:solidFill>
                <a:schemeClr val="tx1"/>
              </a:solidFill>
            </a:endParaRPr>
          </a:p>
          <a:p>
            <a:pPr algn="ctr"/>
            <a:endParaRPr lang="en-US" sz="1200" baseline="30000" dirty="0">
              <a:solidFill>
                <a:schemeClr val="tx1"/>
              </a:solidFill>
            </a:endParaRPr>
          </a:p>
          <a:p>
            <a:pPr algn="ctr"/>
            <a:endParaRPr lang="en-US" sz="1200" baseline="30000" dirty="0">
              <a:solidFill>
                <a:schemeClr val="tx1"/>
              </a:solidFill>
            </a:endParaRPr>
          </a:p>
        </p:txBody>
      </p:sp>
      <p:sp>
        <p:nvSpPr>
          <p:cNvPr id="5" name="Rectangle 4"/>
          <p:cNvSpPr/>
          <p:nvPr/>
        </p:nvSpPr>
        <p:spPr>
          <a:xfrm>
            <a:off x="4572000" y="3581400"/>
            <a:ext cx="1981200" cy="2362200"/>
          </a:xfrm>
          <a:prstGeom prst="rect">
            <a:avLst/>
          </a:prstGeom>
          <a:solidFill>
            <a:schemeClr val="bg1">
              <a:lumMod val="85000"/>
            </a:schemeClr>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dirty="0" smtClean="0">
                <a:solidFill>
                  <a:schemeClr val="tx1"/>
                </a:solidFill>
              </a:rPr>
              <a:t>Dimensional Analysis examples</a:t>
            </a:r>
          </a:p>
          <a:p>
            <a:pPr algn="ctr"/>
            <a:endParaRPr lang="en-US" baseline="30000" dirty="0" smtClean="0">
              <a:solidFill>
                <a:schemeClr val="tx1"/>
              </a:solidFill>
            </a:endParaRPr>
          </a:p>
          <a:p>
            <a:pPr algn="ctr"/>
            <a:endParaRPr lang="en-US" baseline="30000" dirty="0">
              <a:solidFill>
                <a:schemeClr val="tx1"/>
              </a:solidFill>
            </a:endParaRPr>
          </a:p>
          <a:p>
            <a:pPr algn="ctr"/>
            <a:endParaRPr lang="en-US" sz="1200" baseline="30000" dirty="0">
              <a:solidFill>
                <a:schemeClr val="tx1"/>
              </a:solidFill>
            </a:endParaRPr>
          </a:p>
          <a:p>
            <a:r>
              <a:rPr lang="en-US" sz="900" dirty="0" smtClean="0">
                <a:solidFill>
                  <a:schemeClr val="tx1"/>
                </a:solidFill>
              </a:rPr>
              <a:t>Convert 12 feet to centimeters.</a:t>
            </a:r>
          </a:p>
          <a:p>
            <a:endParaRPr lang="en-US" sz="1000" dirty="0">
              <a:solidFill>
                <a:schemeClr val="tx1"/>
              </a:solidFill>
            </a:endParaRPr>
          </a:p>
          <a:p>
            <a:endParaRPr lang="en-US" sz="1000" dirty="0" smtClean="0">
              <a:solidFill>
                <a:schemeClr val="tx1"/>
              </a:solidFill>
            </a:endParaRPr>
          </a:p>
          <a:p>
            <a:endParaRPr lang="en-US" sz="1000" dirty="0">
              <a:solidFill>
                <a:schemeClr val="tx1"/>
              </a:solidFill>
            </a:endParaRPr>
          </a:p>
          <a:p>
            <a:endParaRPr lang="en-US" sz="1000" dirty="0" smtClean="0">
              <a:solidFill>
                <a:schemeClr val="tx1"/>
              </a:solidFill>
            </a:endParaRPr>
          </a:p>
          <a:p>
            <a:r>
              <a:rPr lang="en-US" sz="900" dirty="0" smtClean="0">
                <a:solidFill>
                  <a:schemeClr val="tx1"/>
                </a:solidFill>
              </a:rPr>
              <a:t>Convert 160 pounds to kilograms</a:t>
            </a:r>
            <a:endParaRPr lang="en-US" sz="900" dirty="0">
              <a:solidFill>
                <a:schemeClr val="tx1"/>
              </a:solidFill>
            </a:endParaRPr>
          </a:p>
          <a:p>
            <a:pPr algn="ctr"/>
            <a:endParaRPr lang="en-US" sz="1200" baseline="30000" dirty="0" smtClean="0">
              <a:solidFill>
                <a:schemeClr val="tx1"/>
              </a:solidFill>
            </a:endParaRPr>
          </a:p>
          <a:p>
            <a:endParaRPr lang="en-US" sz="1200" baseline="30000" dirty="0" smtClean="0">
              <a:solidFill>
                <a:schemeClr val="tx1"/>
              </a:solidFill>
            </a:endParaRPr>
          </a:p>
          <a:p>
            <a:pPr algn="ctr"/>
            <a:endParaRPr lang="en-US" sz="1200" baseline="30000" dirty="0">
              <a:solidFill>
                <a:schemeClr val="tx1"/>
              </a:solidFill>
            </a:endParaRPr>
          </a:p>
          <a:p>
            <a:pPr algn="ctr"/>
            <a:endParaRPr lang="en-US" sz="1200" baseline="30000" dirty="0">
              <a:solidFill>
                <a:schemeClr val="tx1"/>
              </a:solidFill>
            </a:endParaRPr>
          </a:p>
          <a:p>
            <a:pPr algn="ctr"/>
            <a:endParaRPr lang="en-US" sz="1200" baseline="30000" dirty="0">
              <a:solidFill>
                <a:schemeClr val="tx1"/>
              </a:solidFill>
            </a:endParaRPr>
          </a:p>
        </p:txBody>
      </p:sp>
    </p:spTree>
    <p:extLst>
      <p:ext uri="{BB962C8B-B14F-4D97-AF65-F5344CB8AC3E}">
        <p14:creationId xmlns:p14="http://schemas.microsoft.com/office/powerpoint/2010/main" val="20623955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Density (back cover)</a:t>
            </a:r>
            <a:endParaRPr lang="en-US" dirty="0"/>
          </a:p>
        </p:txBody>
      </p:sp>
      <p:sp>
        <p:nvSpPr>
          <p:cNvPr id="3" name="Content Placeholder 2"/>
          <p:cNvSpPr>
            <a:spLocks noGrp="1"/>
          </p:cNvSpPr>
          <p:nvPr>
            <p:ph idx="1"/>
          </p:nvPr>
        </p:nvSpPr>
        <p:spPr/>
        <p:txBody>
          <a:bodyPr/>
          <a:lstStyle/>
          <a:p>
            <a:r>
              <a:rPr lang="en-US" dirty="0" smtClean="0"/>
              <a:t>Draw the density diagram</a:t>
            </a:r>
          </a:p>
          <a:p>
            <a:r>
              <a:rPr lang="en-US" dirty="0" smtClean="0"/>
              <a:t>Write the following reminders</a:t>
            </a:r>
          </a:p>
          <a:p>
            <a:pPr lvl="1"/>
            <a:r>
              <a:rPr lang="en-US" dirty="0" smtClean="0"/>
              <a:t>Read the problem and make a list of variables</a:t>
            </a:r>
          </a:p>
          <a:p>
            <a:pPr lvl="1"/>
            <a:r>
              <a:rPr lang="en-US" dirty="0" smtClean="0"/>
              <a:t>Identify what you are trying to solve for.</a:t>
            </a:r>
          </a:p>
          <a:p>
            <a:pPr lvl="1"/>
            <a:r>
              <a:rPr lang="en-US" dirty="0" smtClean="0"/>
              <a:t>On the diagram, cover up the variable you are trying to solve for and write down what remains.</a:t>
            </a:r>
          </a:p>
          <a:p>
            <a:pPr lvl="1"/>
            <a:r>
              <a:rPr lang="en-US" dirty="0" smtClean="0"/>
              <a:t>Plug in the known values </a:t>
            </a:r>
          </a:p>
          <a:p>
            <a:pPr lvl="1"/>
            <a:r>
              <a:rPr lang="en-US" dirty="0" smtClean="0"/>
              <a:t>Solve and attach the correct unit (NO NAKED NUMBERS)</a:t>
            </a:r>
          </a:p>
          <a:p>
            <a:pPr lvl="1"/>
            <a:endParaRPr lang="en-US" dirty="0"/>
          </a:p>
          <a:p>
            <a:pPr lvl="1"/>
            <a:endParaRPr lang="en-US" dirty="0"/>
          </a:p>
        </p:txBody>
      </p:sp>
      <p:sp>
        <p:nvSpPr>
          <p:cNvPr id="4" name="Rectangle 3"/>
          <p:cNvSpPr/>
          <p:nvPr/>
        </p:nvSpPr>
        <p:spPr>
          <a:xfrm>
            <a:off x="7162800" y="4648200"/>
            <a:ext cx="1752600" cy="2209800"/>
          </a:xfrm>
          <a:prstGeom prst="rect">
            <a:avLst/>
          </a:prstGeom>
          <a:solidFill>
            <a:schemeClr val="bg1">
              <a:lumMod val="85000"/>
            </a:schemeClr>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dirty="0" smtClean="0">
              <a:solidFill>
                <a:schemeClr val="tx1"/>
              </a:solidFill>
            </a:endParaRPr>
          </a:p>
          <a:p>
            <a:pPr algn="ctr"/>
            <a:r>
              <a:rPr lang="en-US" sz="1400" baseline="30000" dirty="0" smtClean="0">
                <a:solidFill>
                  <a:schemeClr val="tx1"/>
                </a:solidFill>
              </a:rPr>
              <a:t>Density</a:t>
            </a:r>
            <a:endParaRPr lang="en-US" sz="1400" baseline="30000" dirty="0">
              <a:solidFill>
                <a:schemeClr val="tx1"/>
              </a:solidFill>
            </a:endParaRPr>
          </a:p>
          <a:p>
            <a:pPr algn="ctr"/>
            <a:endParaRPr lang="en-US" sz="1200" baseline="30000" dirty="0">
              <a:solidFill>
                <a:schemeClr val="tx1"/>
              </a:solidFill>
            </a:endParaRPr>
          </a:p>
          <a:p>
            <a:pPr algn="ctr"/>
            <a:endParaRPr lang="en-US" sz="1200" baseline="30000"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1447800"/>
            <a:ext cx="857250" cy="800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1437" y="5101590"/>
            <a:ext cx="695325" cy="6489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034170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215</TotalTime>
  <Words>474</Words>
  <Application>Microsoft Office PowerPoint</Application>
  <PresentationFormat>On-screen Show (4:3)</PresentationFormat>
  <Paragraphs>112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Clarity</vt:lpstr>
      <vt:lpstr>Math Booklet</vt:lpstr>
      <vt:lpstr>Front Cover/Back Cover</vt:lpstr>
      <vt:lpstr>Metric System (Page 1, Inside Front Cover )</vt:lpstr>
      <vt:lpstr>Scientific Notation (Page 2)</vt:lpstr>
      <vt:lpstr>Addition/Subtraction in Scientific Notation (Page 3)</vt:lpstr>
      <vt:lpstr>Multiplication/Division in Scientific Notation (Page 4)</vt:lpstr>
      <vt:lpstr>Dimensional Analysis (pages 5 and 6)</vt:lpstr>
      <vt:lpstr>Density (back cover)</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Math Booklet</dc:title>
  <dc:creator>Dawn</dc:creator>
  <cp:lastModifiedBy>Dawn Pav</cp:lastModifiedBy>
  <cp:revision>9</cp:revision>
  <dcterms:created xsi:type="dcterms:W3CDTF">2012-10-06T14:12:16Z</dcterms:created>
  <dcterms:modified xsi:type="dcterms:W3CDTF">2014-10-23T13:16:36Z</dcterms:modified>
</cp:coreProperties>
</file>